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E831-3DF0-46B4-BCB2-E8724577ED6C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3083-A75D-4E94-B1DA-C0CB73500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872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E831-3DF0-46B4-BCB2-E8724577ED6C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3083-A75D-4E94-B1DA-C0CB73500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E831-3DF0-46B4-BCB2-E8724577ED6C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3083-A75D-4E94-B1DA-C0CB73500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809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E831-3DF0-46B4-BCB2-E8724577ED6C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3083-A75D-4E94-B1DA-C0CB73500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871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E831-3DF0-46B4-BCB2-E8724577ED6C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3083-A75D-4E94-B1DA-C0CB73500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635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E831-3DF0-46B4-BCB2-E8724577ED6C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3083-A75D-4E94-B1DA-C0CB73500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084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E831-3DF0-46B4-BCB2-E8724577ED6C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3083-A75D-4E94-B1DA-C0CB73500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042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E831-3DF0-46B4-BCB2-E8724577ED6C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3083-A75D-4E94-B1DA-C0CB73500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984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E831-3DF0-46B4-BCB2-E8724577ED6C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3083-A75D-4E94-B1DA-C0CB73500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97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E831-3DF0-46B4-BCB2-E8724577ED6C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3083-A75D-4E94-B1DA-C0CB73500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865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E831-3DF0-46B4-BCB2-E8724577ED6C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3083-A75D-4E94-B1DA-C0CB73500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90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85000" b="7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9E831-3DF0-46B4-BCB2-E8724577ED6C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83083-A75D-4E94-B1DA-C0CB73500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5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2586111" y="656883"/>
            <a:ext cx="6172200" cy="1447800"/>
          </a:xfrm>
          <a:prstGeom prst="roundRect">
            <a:avLst/>
          </a:prstGeom>
          <a:solidFill>
            <a:schemeClr val="accent5">
              <a:alpha val="50000"/>
            </a:schemeClr>
          </a:solidFill>
          <a:ln>
            <a:noFill/>
          </a:ln>
          <a:scene3d>
            <a:camera prst="obliqueTopRight"/>
            <a:lightRig rig="threePt" dir="t"/>
          </a:scene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rgbClr val="FCF6F6"/>
                </a:solidFill>
                <a:latin typeface="DAGGERQUARE"/>
              </a:rPr>
              <a:t>Lecture Title</a:t>
            </a:r>
            <a:endParaRPr lang="en-US" sz="5400" b="1" dirty="0">
              <a:latin typeface="DAGGERQUARE"/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2357511" y="2905369"/>
            <a:ext cx="6400800" cy="304800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Eras Bold ITC" panose="020B0907030504020204" pitchFamily="34" charset="0"/>
              </a:rPr>
              <a:t>PRESENTER NAME</a:t>
            </a:r>
          </a:p>
          <a:p>
            <a:pPr fontAlgn="auto">
              <a:spcAft>
                <a:spcPts val="0"/>
              </a:spcAft>
              <a:defRPr/>
            </a:pPr>
            <a:endParaRPr lang="en-US" dirty="0">
              <a:latin typeface="Eras Bold ITC" panose="020B0907030504020204" pitchFamily="34" charset="0"/>
            </a:endParaRPr>
          </a:p>
          <a:p>
            <a:pPr fontAlgn="auto">
              <a:spcAft>
                <a:spcPts val="0"/>
              </a:spcAft>
              <a:defRPr/>
            </a:pPr>
            <a:endParaRPr lang="en-US" dirty="0">
              <a:latin typeface="Eras Bold ITC" panose="020B0907030504020204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Eras Bold ITC" panose="020B0907030504020204" pitchFamily="34" charset="0"/>
              </a:rPr>
              <a:t>PRESENTER INSTITUTION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9000" contrast="-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01991" y="5953369"/>
            <a:ext cx="946054" cy="946054"/>
          </a:xfrm>
          <a:prstGeom prst="rect">
            <a:avLst/>
          </a:prstGeom>
          <a:scene3d>
            <a:camera prst="orthographicFront"/>
            <a:lightRig rig="threePt" dir="t"/>
          </a:scene3d>
          <a:sp3d/>
        </p:spPr>
      </p:pic>
    </p:spTree>
    <p:extLst>
      <p:ext uri="{BB962C8B-B14F-4D97-AF65-F5344CB8AC3E}">
        <p14:creationId xmlns:p14="http://schemas.microsoft.com/office/powerpoint/2010/main" val="4134020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rgbClr val="002060"/>
                </a:solidFill>
                <a:latin typeface="Dosis" pitchFamily="2" charset="0"/>
              </a:rPr>
              <a:t>Chart</a:t>
            </a:r>
            <a:endParaRPr lang="en-US" b="1" dirty="0">
              <a:solidFill>
                <a:srgbClr val="002060"/>
              </a:solidFill>
              <a:latin typeface="Dosis" pitchFamily="2" charset="0"/>
            </a:endParaRPr>
          </a:p>
        </p:txBody>
      </p:sp>
      <p:graphicFrame>
        <p:nvGraphicFramePr>
          <p:cNvPr id="3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6147336"/>
              </p:ext>
            </p:extLst>
          </p:nvPr>
        </p:nvGraphicFramePr>
        <p:xfrm>
          <a:off x="838200" y="1508786"/>
          <a:ext cx="8229600" cy="452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3" imgW="8230313" imgH="4523624" progId="Excel.Sheet.8">
                  <p:embed/>
                </p:oleObj>
              </mc:Choice>
              <mc:Fallback>
                <p:oleObj r:id="rId3" imgW="8230313" imgH="4523624" progId="Excel.Sheet.8">
                  <p:embed/>
                  <p:pic>
                    <p:nvPicPr>
                      <p:cNvPr id="39938" name="Content Placeholder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508786"/>
                        <a:ext cx="8229600" cy="452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3101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rgbClr val="002060"/>
                </a:solidFill>
                <a:latin typeface="Dosis" pitchFamily="2" charset="0"/>
              </a:rPr>
              <a:t>Chart</a:t>
            </a:r>
            <a:endParaRPr lang="en-US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088264"/>
              </p:ext>
            </p:extLst>
          </p:nvPr>
        </p:nvGraphicFramePr>
        <p:xfrm>
          <a:off x="1601372" y="1852980"/>
          <a:ext cx="8229600" cy="452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r:id="rId3" imgW="8230313" imgH="4523624" progId="Excel.Sheet.8">
                  <p:embed/>
                </p:oleObj>
              </mc:Choice>
              <mc:Fallback>
                <p:oleObj r:id="rId3" imgW="8230313" imgH="4523624" progId="Excel.Sheet.8">
                  <p:embed/>
                  <p:pic>
                    <p:nvPicPr>
                      <p:cNvPr id="41986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1372" y="1852980"/>
                        <a:ext cx="8229600" cy="452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2755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rgbClr val="002060"/>
                </a:solidFill>
                <a:latin typeface="Dosis" pitchFamily="2" charset="0"/>
              </a:rPr>
              <a:t>Chart</a:t>
            </a:r>
            <a:endParaRPr lang="en-US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8620314"/>
              </p:ext>
            </p:extLst>
          </p:nvPr>
        </p:nvGraphicFramePr>
        <p:xfrm>
          <a:off x="2186185" y="2086343"/>
          <a:ext cx="6778625" cy="388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r:id="rId3" imgW="6779340" imgH="3889585" progId="Excel.Sheet.8">
                  <p:embed/>
                </p:oleObj>
              </mc:Choice>
              <mc:Fallback>
                <p:oleObj r:id="rId3" imgW="6779340" imgH="3889585" progId="Excel.Sheet.8">
                  <p:embed/>
                  <p:pic>
                    <p:nvPicPr>
                      <p:cNvPr id="44034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6185" y="2086343"/>
                        <a:ext cx="6778625" cy="388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8853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18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5083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738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rgbClr val="002060"/>
                </a:solidFill>
                <a:latin typeface="Dosis" pitchFamily="2" charset="0"/>
              </a:rPr>
              <a:t>CONCLUSION</a:t>
            </a:r>
            <a:endParaRPr lang="en-US" b="1" dirty="0">
              <a:solidFill>
                <a:srgbClr val="002060"/>
              </a:solidFill>
              <a:latin typeface="Dosis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095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rgbClr val="002060"/>
                </a:solidFill>
                <a:latin typeface="Dosis" pitchFamily="2" charset="0"/>
              </a:rPr>
              <a:t>LEARNING OBJECTIVES</a:t>
            </a:r>
            <a:endParaRPr lang="en-US" b="1" dirty="0">
              <a:solidFill>
                <a:srgbClr val="002060"/>
              </a:solidFill>
              <a:latin typeface="Dosis" pitchFamily="2" charset="0"/>
            </a:endParaRP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BE268C19-FE65-4985-96B1-B5DF78CDCBA0}"/>
              </a:ext>
            </a:extLst>
          </p:cNvPr>
          <p:cNvSpPr txBox="1">
            <a:spLocks/>
          </p:cNvSpPr>
          <p:nvPr/>
        </p:nvSpPr>
        <p:spPr bwMode="auto">
          <a:xfrm>
            <a:off x="838200" y="1690688"/>
            <a:ext cx="82296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F102D"/>
              </a:buClr>
              <a:buFont typeface="Times New Roman" panose="02020603050405020304" pitchFamily="18" charset="0"/>
              <a:buChar char="●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F102D"/>
              </a:buClr>
              <a:buFont typeface="Calibri" panose="020F050202020403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F102D"/>
              </a:buClr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F102D"/>
              </a:buClr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F102D"/>
              </a:buClr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dirty="0"/>
              <a:t>At the conclusion of this presentation, participants should be able to: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2733603"/>
            <a:ext cx="8229600" cy="3614611"/>
          </a:xfrm>
        </p:spPr>
        <p:txBody>
          <a:bodyPr numCol="2" rtlCol="0">
            <a:normAutofit fontScale="70000" lnSpcReduction="2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altLang="en-US" dirty="0"/>
              <a:t>Include 2 or 3 Learning Objectives with  ACTION VERBS such as:</a:t>
            </a:r>
          </a:p>
          <a:p>
            <a:r>
              <a:rPr lang="en-US" altLang="en-US" dirty="0"/>
              <a:t>Analyze</a:t>
            </a:r>
          </a:p>
          <a:p>
            <a:r>
              <a:rPr lang="en-US" altLang="en-US" dirty="0"/>
              <a:t>Assess</a:t>
            </a:r>
          </a:p>
          <a:p>
            <a:r>
              <a:rPr lang="en-US" altLang="en-US" dirty="0"/>
              <a:t>Choose</a:t>
            </a:r>
          </a:p>
          <a:p>
            <a:r>
              <a:rPr lang="en-US" altLang="en-US" dirty="0"/>
              <a:t>Compare</a:t>
            </a:r>
          </a:p>
          <a:p>
            <a:r>
              <a:rPr lang="en-US" altLang="en-US" dirty="0"/>
              <a:t>Define</a:t>
            </a:r>
          </a:p>
          <a:p>
            <a:r>
              <a:rPr lang="en-US" altLang="en-US" dirty="0"/>
              <a:t>Demonstrate</a:t>
            </a:r>
          </a:p>
          <a:p>
            <a:r>
              <a:rPr lang="en-US" altLang="en-US" dirty="0"/>
              <a:t>Describe</a:t>
            </a:r>
          </a:p>
          <a:p>
            <a:r>
              <a:rPr lang="en-US" altLang="en-US" dirty="0"/>
              <a:t>Discuss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Distinguish</a:t>
            </a:r>
          </a:p>
          <a:p>
            <a:r>
              <a:rPr lang="en-US" altLang="en-US" dirty="0"/>
              <a:t>Evaluate</a:t>
            </a:r>
          </a:p>
          <a:p>
            <a:r>
              <a:rPr lang="en-US" altLang="en-US" dirty="0"/>
              <a:t>Explain</a:t>
            </a:r>
          </a:p>
          <a:p>
            <a:r>
              <a:rPr lang="en-US" altLang="en-US" dirty="0"/>
              <a:t>Identify</a:t>
            </a:r>
          </a:p>
          <a:p>
            <a:r>
              <a:rPr lang="en-US" altLang="en-US" dirty="0"/>
              <a:t>List</a:t>
            </a:r>
          </a:p>
          <a:p>
            <a:r>
              <a:rPr lang="en-US" altLang="en-US" dirty="0"/>
              <a:t>Review</a:t>
            </a:r>
          </a:p>
          <a:p>
            <a:r>
              <a:rPr lang="en-US" altLang="en-US" dirty="0"/>
              <a:t>Select</a:t>
            </a:r>
          </a:p>
          <a:p>
            <a:r>
              <a:rPr lang="en-US" altLang="en-US" dirty="0"/>
              <a:t>Summarize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7281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rgbClr val="002060"/>
                </a:solidFill>
                <a:latin typeface="Dosis" pitchFamily="2" charset="0"/>
              </a:rPr>
              <a:t>DISCLOSURE</a:t>
            </a:r>
            <a:endParaRPr lang="en-US" b="1" dirty="0">
              <a:solidFill>
                <a:srgbClr val="002060"/>
              </a:solidFill>
              <a:latin typeface="Dosis" pitchFamily="2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09600" y="2332037"/>
            <a:ext cx="10972800" cy="4525963"/>
          </a:xfrm>
        </p:spPr>
        <p:txBody>
          <a:bodyPr/>
          <a:lstStyle/>
          <a:p>
            <a:r>
              <a:rPr lang="en-US" altLang="en-US" dirty="0">
                <a:latin typeface="Calibri (Body)"/>
              </a:rPr>
              <a:t>ACCME compliance requires all presenters to disclose commercial and financial relationships with commercial or financial interests and/or other relationships with manufacturers of pharmaceuticals, laboratory supplies, and/or medical devices at the beginning of every lecture/presentation</a:t>
            </a:r>
            <a:r>
              <a:rPr lang="en-US" altLang="en-US" dirty="0" smtClean="0">
                <a:latin typeface="Calibri (Body)"/>
              </a:rPr>
              <a:t>.</a:t>
            </a:r>
          </a:p>
          <a:p>
            <a:pPr marL="0" indent="0">
              <a:buNone/>
            </a:pPr>
            <a:endParaRPr lang="en-US" altLang="en-US" dirty="0">
              <a:latin typeface="Calibri (Body)"/>
            </a:endParaRPr>
          </a:p>
          <a:p>
            <a:r>
              <a:rPr lang="en-US" altLang="en-US" dirty="0">
                <a:latin typeface="Calibri (Body)"/>
              </a:rPr>
              <a:t>This slide is </a:t>
            </a:r>
            <a:r>
              <a:rPr lang="en-US" altLang="en-US" u="sng" dirty="0">
                <a:latin typeface="Calibri (Body)"/>
              </a:rPr>
              <a:t>required</a:t>
            </a:r>
            <a:r>
              <a:rPr lang="en-US" altLang="en-US" dirty="0">
                <a:latin typeface="Calibri (Body)"/>
              </a:rPr>
              <a:t>, even if you need to type “I have nothing to disclose.”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07265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rgbClr val="002060"/>
                </a:solidFill>
                <a:latin typeface="Dosis" pitchFamily="2" charset="0"/>
              </a:rPr>
              <a:t>REFERENCES – New for 2022!</a:t>
            </a:r>
            <a:endParaRPr lang="en-US" b="1" dirty="0">
              <a:solidFill>
                <a:srgbClr val="002060"/>
              </a:solidFill>
              <a:latin typeface="Dosis" pitchFamily="2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09600" y="2168770"/>
            <a:ext cx="10972800" cy="4525963"/>
          </a:xfrm>
        </p:spPr>
        <p:txBody>
          <a:bodyPr/>
          <a:lstStyle/>
          <a:p>
            <a:r>
              <a:rPr lang="en-US" altLang="en-US" b="1" dirty="0">
                <a:latin typeface="Calibri (Body)"/>
              </a:rPr>
              <a:t>REQUIRED</a:t>
            </a:r>
            <a:r>
              <a:rPr lang="en-US" altLang="en-US" dirty="0">
                <a:latin typeface="Calibri (Body)"/>
              </a:rPr>
              <a:t> - If you cite sources for content, including images, please provide a reference list that includes all your cited materials. </a:t>
            </a:r>
          </a:p>
        </p:txBody>
      </p:sp>
    </p:spTree>
    <p:extLst>
      <p:ext uri="{BB962C8B-B14F-4D97-AF65-F5344CB8AC3E}">
        <p14:creationId xmlns:p14="http://schemas.microsoft.com/office/powerpoint/2010/main" val="1276204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423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41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036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3" name="Content Placeholder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3758757"/>
              </p:ext>
            </p:extLst>
          </p:nvPr>
        </p:nvGraphicFramePr>
        <p:xfrm>
          <a:off x="1629508" y="2221328"/>
          <a:ext cx="8229600" cy="4157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9708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708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708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708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708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708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9708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9708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7616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rgbClr val="002060"/>
                </a:solidFill>
                <a:latin typeface="Dosis" pitchFamily="2" charset="0"/>
              </a:rPr>
              <a:t>Table</a:t>
            </a:r>
            <a:endParaRPr lang="en-US" b="1" dirty="0">
              <a:solidFill>
                <a:srgbClr val="002060"/>
              </a:solidFill>
              <a:latin typeface="Dosis" pitchFamily="2" charset="0"/>
            </a:endParaRPr>
          </a:p>
        </p:txBody>
      </p:sp>
      <p:graphicFrame>
        <p:nvGraphicFramePr>
          <p:cNvPr id="3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7067944"/>
              </p:ext>
            </p:extLst>
          </p:nvPr>
        </p:nvGraphicFramePr>
        <p:xfrm>
          <a:off x="838200" y="1690688"/>
          <a:ext cx="8275638" cy="1543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6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27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22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82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57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9631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36" marB="45736"/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36" marB="45736"/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36" marB="45736"/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36" marB="45736"/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35" marR="91435" marT="45736" marB="4573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70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5" marR="91435" marT="45736" marB="4573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5" marR="91435" marT="45736" marB="4573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5" marR="91435" marT="45736" marB="4573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5" marR="91435" marT="45736" marB="4573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5" marR="91435" marT="45736" marB="4573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70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5" marR="91435" marT="45736" marB="4573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5" marR="91435" marT="45736" marB="4573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5" marR="91435" marT="45736" marB="4573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5" marR="91435" marT="45736" marB="4573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5" marR="91435" marT="45736" marB="4573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9276860"/>
              </p:ext>
            </p:extLst>
          </p:nvPr>
        </p:nvGraphicFramePr>
        <p:xfrm>
          <a:off x="838200" y="4154986"/>
          <a:ext cx="8276096" cy="2194560"/>
        </p:xfrm>
        <a:graphic>
          <a:graphicData uri="http://schemas.openxmlformats.org/drawingml/2006/table">
            <a:tbl>
              <a:tblPr firstRow="1" bandRow="1">
                <a:solidFill>
                  <a:srgbClr val="3399FF"/>
                </a:solidFill>
                <a:tableStyleId>{5C22544A-7EE6-4342-B048-85BDC9FD1C3A}</a:tableStyleId>
              </a:tblPr>
              <a:tblGrid>
                <a:gridCol w="2014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1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2740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629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140</Words>
  <Application>Microsoft Office PowerPoint</Application>
  <PresentationFormat>Widescreen</PresentationFormat>
  <Paragraphs>38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MS PGothic</vt:lpstr>
      <vt:lpstr>MS PGothic</vt:lpstr>
      <vt:lpstr>Arial</vt:lpstr>
      <vt:lpstr>Calibri</vt:lpstr>
      <vt:lpstr>Calibri (Body)</vt:lpstr>
      <vt:lpstr>Calibri Light</vt:lpstr>
      <vt:lpstr>DAGGERQUARE</vt:lpstr>
      <vt:lpstr>Dosis</vt:lpstr>
      <vt:lpstr>Eras Bold ITC</vt:lpstr>
      <vt:lpstr>Times New Roman</vt:lpstr>
      <vt:lpstr>Office Theme</vt:lpstr>
      <vt:lpstr>Microsoft Excel 97-2003 Worksheet</vt:lpstr>
      <vt:lpstr>PowerPoint Presentation</vt:lpstr>
      <vt:lpstr>LEARNING OBJECTIVES</vt:lpstr>
      <vt:lpstr>DISCLOSURE</vt:lpstr>
      <vt:lpstr>REFERENCES – New for 2022!</vt:lpstr>
      <vt:lpstr>PowerPoint Presentation</vt:lpstr>
      <vt:lpstr>PowerPoint Presentation</vt:lpstr>
      <vt:lpstr>PowerPoint Presentation</vt:lpstr>
      <vt:lpstr>PowerPoint Presentation</vt:lpstr>
      <vt:lpstr>Table</vt:lpstr>
      <vt:lpstr>Chart</vt:lpstr>
      <vt:lpstr>Chart</vt:lpstr>
      <vt:lpstr>Chart</vt:lpstr>
      <vt:lpstr>PowerPoint Presentation</vt:lpstr>
      <vt:lpstr>PowerPoint Presentation</vt:lpstr>
      <vt:lpstr>PowerPoint Presentation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Dr.Mustafa ZAKARIA</dc:creator>
  <cp:lastModifiedBy>Dr.Mustafa ZAKARIA</cp:lastModifiedBy>
  <cp:revision>7</cp:revision>
  <dcterms:created xsi:type="dcterms:W3CDTF">2022-04-04T15:19:36Z</dcterms:created>
  <dcterms:modified xsi:type="dcterms:W3CDTF">2022-04-04T16:18:42Z</dcterms:modified>
</cp:coreProperties>
</file>